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65" r:id="rId2"/>
    <p:sldId id="262" r:id="rId3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2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8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0" cy="495029"/>
          </a:xfrm>
          <a:prstGeom prst="rect">
            <a:avLst/>
          </a:prstGeom>
        </p:spPr>
        <p:txBody>
          <a:bodyPr vert="horz" lIns="91130" tIns="45566" rIns="91130" bIns="4556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4" y="0"/>
            <a:ext cx="2918830" cy="495029"/>
          </a:xfrm>
          <a:prstGeom prst="rect">
            <a:avLst/>
          </a:prstGeom>
        </p:spPr>
        <p:txBody>
          <a:bodyPr vert="horz" lIns="91130" tIns="45566" rIns="91130" bIns="45566" rtlCol="0"/>
          <a:lstStyle>
            <a:lvl1pPr algn="r">
              <a:defRPr sz="1200"/>
            </a:lvl1pPr>
          </a:lstStyle>
          <a:p>
            <a:fld id="{36BA83F5-BA28-467D-A160-D3F0041109BF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9"/>
            <a:ext cx="2918830" cy="495028"/>
          </a:xfrm>
          <a:prstGeom prst="rect">
            <a:avLst/>
          </a:prstGeom>
        </p:spPr>
        <p:txBody>
          <a:bodyPr vert="horz" lIns="91130" tIns="45566" rIns="91130" bIns="4556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4" y="9371289"/>
            <a:ext cx="2918830" cy="495028"/>
          </a:xfrm>
          <a:prstGeom prst="rect">
            <a:avLst/>
          </a:prstGeom>
        </p:spPr>
        <p:txBody>
          <a:bodyPr vert="horz" lIns="91130" tIns="45566" rIns="91130" bIns="45566" rtlCol="0" anchor="b"/>
          <a:lstStyle>
            <a:lvl1pPr algn="r">
              <a:defRPr sz="1200"/>
            </a:lvl1pPr>
          </a:lstStyle>
          <a:p>
            <a:fld id="{1D52C7BC-88CA-465F-9B3D-02BE7472C5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5154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8BF5-D23E-4174-AFF8-B4FD47F8A89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753F-1FC8-44D0-9D9F-18D42F2F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612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8BF5-D23E-4174-AFF8-B4FD47F8A89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753F-1FC8-44D0-9D9F-18D42F2F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032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8BF5-D23E-4174-AFF8-B4FD47F8A89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753F-1FC8-44D0-9D9F-18D42F2F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287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8BF5-D23E-4174-AFF8-B4FD47F8A89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753F-1FC8-44D0-9D9F-18D42F2F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501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8BF5-D23E-4174-AFF8-B4FD47F8A89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753F-1FC8-44D0-9D9F-18D42F2F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552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8BF5-D23E-4174-AFF8-B4FD47F8A89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753F-1FC8-44D0-9D9F-18D42F2F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216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8BF5-D23E-4174-AFF8-B4FD47F8A89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753F-1FC8-44D0-9D9F-18D42F2F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300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8BF5-D23E-4174-AFF8-B4FD47F8A89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753F-1FC8-44D0-9D9F-18D42F2F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680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8BF5-D23E-4174-AFF8-B4FD47F8A89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753F-1FC8-44D0-9D9F-18D42F2F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02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8BF5-D23E-4174-AFF8-B4FD47F8A89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753F-1FC8-44D0-9D9F-18D42F2F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406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8BF5-D23E-4174-AFF8-B4FD47F8A89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753F-1FC8-44D0-9D9F-18D42F2F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671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568BF5-D23E-4174-AFF8-B4FD47F8A891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0753F-1FC8-44D0-9D9F-18D42F2F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507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CBAA2F-059A-470A-B150-9AEEA57580BE}"/>
              </a:ext>
            </a:extLst>
          </p:cNvPr>
          <p:cNvSpPr/>
          <p:nvPr/>
        </p:nvSpPr>
        <p:spPr>
          <a:xfrm>
            <a:off x="93997" y="0"/>
            <a:ext cx="51585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Year 5 Homework</a:t>
            </a:r>
          </a:p>
          <a:p>
            <a:pPr algn="ctr"/>
            <a:r>
              <a:rPr lang="en-US" sz="54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Week 1</a:t>
            </a:r>
            <a:endParaRPr lang="en-US" sz="54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E14FBF-79F6-4E60-AD5C-5DCFF7917139}"/>
              </a:ext>
            </a:extLst>
          </p:cNvPr>
          <p:cNvSpPr txBox="1"/>
          <p:nvPr/>
        </p:nvSpPr>
        <p:spPr>
          <a:xfrm>
            <a:off x="8907229" y="151056"/>
            <a:ext cx="310688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SassoonPrimaryInfant" pitchFamily="2" charset="0"/>
              </a:rPr>
              <a:t>Hand in 24/04/26</a:t>
            </a:r>
            <a:endParaRPr lang="en-GB" sz="3200" dirty="0">
              <a:latin typeface="SassoonPrimaryInfant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AC0BBD-B2C9-4832-BEB1-0141D03ECDD6}"/>
              </a:ext>
            </a:extLst>
          </p:cNvPr>
          <p:cNvSpPr txBox="1"/>
          <p:nvPr/>
        </p:nvSpPr>
        <p:spPr>
          <a:xfrm>
            <a:off x="422248" y="2063692"/>
            <a:ext cx="51585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This week you need to complete: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Comic Sans MS" panose="030F0702030302020204" pitchFamily="66" charset="0"/>
              </a:rPr>
              <a:t>Be the Teacher Sheet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Comic Sans MS" panose="030F0702030302020204" pitchFamily="66" charset="0"/>
              </a:rPr>
              <a:t>Maths Worksheet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Comic Sans MS" panose="030F0702030302020204" pitchFamily="66" charset="0"/>
              </a:rPr>
              <a:t>Spellings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Comic Sans MS" panose="030F0702030302020204" pitchFamily="66" charset="0"/>
              </a:rPr>
              <a:t>To read daily (aim for 20 minutes)</a:t>
            </a:r>
          </a:p>
          <a:p>
            <a:endParaRPr lang="en-US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95F9072-E117-4C2C-8D1A-FFFAC05F283B}"/>
              </a:ext>
            </a:extLst>
          </p:cNvPr>
          <p:cNvSpPr txBox="1"/>
          <p:nvPr/>
        </p:nvSpPr>
        <p:spPr>
          <a:xfrm>
            <a:off x="6248859" y="2063692"/>
            <a:ext cx="55208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The Summer term is upon us! Keep up you amazing efforts and your achievements will follow </a:t>
            </a:r>
            <a:r>
              <a:rPr lang="en-US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US" sz="2000" dirty="0">
              <a:latin typeface="Comic Sans MS" panose="030F0702030302020204" pitchFamily="66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F7B9ACD-F05F-44F5-8EA4-12E73C9C48BB}"/>
              </a:ext>
            </a:extLst>
          </p:cNvPr>
          <p:cNvCxnSpPr/>
          <p:nvPr/>
        </p:nvCxnSpPr>
        <p:spPr>
          <a:xfrm>
            <a:off x="5880682" y="344976"/>
            <a:ext cx="0" cy="604007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BE70D1B9-810A-4E6F-9577-7EE599B816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859" y="151056"/>
            <a:ext cx="2365694" cy="10922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7F5618B-B216-4F05-B826-D6D15D24C2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9804" y="3697044"/>
            <a:ext cx="4514850" cy="300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1984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E944C4B-86AE-4378-A8A2-8F17AC9BA370}"/>
              </a:ext>
            </a:extLst>
          </p:cNvPr>
          <p:cNvSpPr txBox="1"/>
          <p:nvPr/>
        </p:nvSpPr>
        <p:spPr>
          <a:xfrm>
            <a:off x="154163" y="1141415"/>
            <a:ext cx="83997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F1C851-F28B-4844-B0EB-78199062CE29}"/>
              </a:ext>
            </a:extLst>
          </p:cNvPr>
          <p:cNvSpPr txBox="1"/>
          <p:nvPr/>
        </p:nvSpPr>
        <p:spPr>
          <a:xfrm>
            <a:off x="165717" y="4342705"/>
            <a:ext cx="1034104" cy="31436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3D9BC1-4256-4EA7-957F-19E674FE503C}"/>
              </a:ext>
            </a:extLst>
          </p:cNvPr>
          <p:cNvSpPr txBox="1"/>
          <p:nvPr/>
        </p:nvSpPr>
        <p:spPr>
          <a:xfrm>
            <a:off x="154163" y="2769542"/>
            <a:ext cx="1252922" cy="31436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8F934E3-0153-4250-960F-044A25911B51}"/>
              </a:ext>
            </a:extLst>
          </p:cNvPr>
          <p:cNvSpPr txBox="1"/>
          <p:nvPr/>
        </p:nvSpPr>
        <p:spPr>
          <a:xfrm>
            <a:off x="165717" y="2572646"/>
            <a:ext cx="1229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Hot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ED0071-621D-4261-A0EB-3D6C7F447DFA}"/>
              </a:ext>
            </a:extLst>
          </p:cNvPr>
          <p:cNvSpPr txBox="1"/>
          <p:nvPr/>
        </p:nvSpPr>
        <p:spPr>
          <a:xfrm>
            <a:off x="154163" y="3877162"/>
            <a:ext cx="1229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Spicy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D05D91B-738B-41E0-ADB2-2CC5074A32B8}"/>
              </a:ext>
            </a:extLst>
          </p:cNvPr>
          <p:cNvSpPr txBox="1"/>
          <p:nvPr/>
        </p:nvSpPr>
        <p:spPr>
          <a:xfrm>
            <a:off x="154163" y="5258970"/>
            <a:ext cx="1229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Mild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261495D-78BD-42A3-A839-9D20FFE631CF}"/>
              </a:ext>
            </a:extLst>
          </p:cNvPr>
          <p:cNvSpPr/>
          <p:nvPr/>
        </p:nvSpPr>
        <p:spPr>
          <a:xfrm>
            <a:off x="67422" y="124044"/>
            <a:ext cx="1147687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54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Week 1 Spellings </a:t>
            </a:r>
            <a:endParaRPr lang="en-US" sz="54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6A17F51-9C5D-449D-BB16-A468FC6859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551826"/>
              </p:ext>
            </p:extLst>
          </p:nvPr>
        </p:nvGraphicFramePr>
        <p:xfrm>
          <a:off x="231658" y="5751213"/>
          <a:ext cx="10522180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7994">
                  <a:extLst>
                    <a:ext uri="{9D8B030D-6E8A-4147-A177-3AD203B41FA5}">
                      <a16:colId xmlns:a16="http://schemas.microsoft.com/office/drawing/2014/main" val="1551691921"/>
                    </a:ext>
                  </a:extLst>
                </a:gridCol>
                <a:gridCol w="2147994">
                  <a:extLst>
                    <a:ext uri="{9D8B030D-6E8A-4147-A177-3AD203B41FA5}">
                      <a16:colId xmlns:a16="http://schemas.microsoft.com/office/drawing/2014/main" val="792440428"/>
                    </a:ext>
                  </a:extLst>
                </a:gridCol>
                <a:gridCol w="2147994">
                  <a:extLst>
                    <a:ext uri="{9D8B030D-6E8A-4147-A177-3AD203B41FA5}">
                      <a16:colId xmlns:a16="http://schemas.microsoft.com/office/drawing/2014/main" val="562204412"/>
                    </a:ext>
                  </a:extLst>
                </a:gridCol>
                <a:gridCol w="2272435">
                  <a:extLst>
                    <a:ext uri="{9D8B030D-6E8A-4147-A177-3AD203B41FA5}">
                      <a16:colId xmlns:a16="http://schemas.microsoft.com/office/drawing/2014/main" val="2100881121"/>
                    </a:ext>
                  </a:extLst>
                </a:gridCol>
                <a:gridCol w="1805763">
                  <a:extLst>
                    <a:ext uri="{9D8B030D-6E8A-4147-A177-3AD203B41FA5}">
                      <a16:colId xmlns:a16="http://schemas.microsoft.com/office/drawing/2014/main" val="34786039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symbol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shoulder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fifty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graph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photo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4398036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3AD9792C-0001-4F3B-8360-B57CAFDAFEBF}"/>
              </a:ext>
            </a:extLst>
          </p:cNvPr>
          <p:cNvSpPr txBox="1"/>
          <p:nvPr/>
        </p:nvSpPr>
        <p:spPr>
          <a:xfrm>
            <a:off x="263850" y="1126041"/>
            <a:ext cx="1229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Jalapeno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D0F70AF1-2B13-42F7-B3E8-12115A482D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5753798"/>
              </p:ext>
            </p:extLst>
          </p:nvPr>
        </p:nvGraphicFramePr>
        <p:xfrm>
          <a:off x="257623" y="1584651"/>
          <a:ext cx="1047025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4050">
                  <a:extLst>
                    <a:ext uri="{9D8B030D-6E8A-4147-A177-3AD203B41FA5}">
                      <a16:colId xmlns:a16="http://schemas.microsoft.com/office/drawing/2014/main" val="1551691921"/>
                    </a:ext>
                  </a:extLst>
                </a:gridCol>
                <a:gridCol w="2094050">
                  <a:extLst>
                    <a:ext uri="{9D8B030D-6E8A-4147-A177-3AD203B41FA5}">
                      <a16:colId xmlns:a16="http://schemas.microsoft.com/office/drawing/2014/main" val="792440428"/>
                    </a:ext>
                  </a:extLst>
                </a:gridCol>
                <a:gridCol w="2094050">
                  <a:extLst>
                    <a:ext uri="{9D8B030D-6E8A-4147-A177-3AD203B41FA5}">
                      <a16:colId xmlns:a16="http://schemas.microsoft.com/office/drawing/2014/main" val="562204412"/>
                    </a:ext>
                  </a:extLst>
                </a:gridCol>
                <a:gridCol w="2215366">
                  <a:extLst>
                    <a:ext uri="{9D8B030D-6E8A-4147-A177-3AD203B41FA5}">
                      <a16:colId xmlns:a16="http://schemas.microsoft.com/office/drawing/2014/main" val="2100881121"/>
                    </a:ext>
                  </a:extLst>
                </a:gridCol>
                <a:gridCol w="1972734">
                  <a:extLst>
                    <a:ext uri="{9D8B030D-6E8A-4147-A177-3AD203B41FA5}">
                      <a16:colId xmlns:a16="http://schemas.microsoft.com/office/drawing/2014/main" val="3478603960"/>
                    </a:ext>
                  </a:extLst>
                </a:gridCol>
              </a:tblGrid>
              <a:tr h="4324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bargain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convenience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develop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explanation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government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4398036"/>
                  </a:ext>
                </a:extLst>
              </a:tr>
              <a:tr h="4324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lightning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parliament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restaurant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equipped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variety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3635189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07A8824E-AFF4-4455-ACA6-06081F3548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756517"/>
              </p:ext>
            </p:extLst>
          </p:nvPr>
        </p:nvGraphicFramePr>
        <p:xfrm>
          <a:off x="257622" y="2964152"/>
          <a:ext cx="10666192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7699">
                  <a:extLst>
                    <a:ext uri="{9D8B030D-6E8A-4147-A177-3AD203B41FA5}">
                      <a16:colId xmlns:a16="http://schemas.microsoft.com/office/drawing/2014/main" val="1551691921"/>
                    </a:ext>
                  </a:extLst>
                </a:gridCol>
                <a:gridCol w="1777699">
                  <a:extLst>
                    <a:ext uri="{9D8B030D-6E8A-4147-A177-3AD203B41FA5}">
                      <a16:colId xmlns:a16="http://schemas.microsoft.com/office/drawing/2014/main" val="973553874"/>
                    </a:ext>
                  </a:extLst>
                </a:gridCol>
                <a:gridCol w="1777699">
                  <a:extLst>
                    <a:ext uri="{9D8B030D-6E8A-4147-A177-3AD203B41FA5}">
                      <a16:colId xmlns:a16="http://schemas.microsoft.com/office/drawing/2014/main" val="792440428"/>
                    </a:ext>
                  </a:extLst>
                </a:gridCol>
                <a:gridCol w="1777699">
                  <a:extLst>
                    <a:ext uri="{9D8B030D-6E8A-4147-A177-3AD203B41FA5}">
                      <a16:colId xmlns:a16="http://schemas.microsoft.com/office/drawing/2014/main" val="562204412"/>
                    </a:ext>
                  </a:extLst>
                </a:gridCol>
                <a:gridCol w="1880686">
                  <a:extLst>
                    <a:ext uri="{9D8B030D-6E8A-4147-A177-3AD203B41FA5}">
                      <a16:colId xmlns:a16="http://schemas.microsoft.com/office/drawing/2014/main" val="2100881121"/>
                    </a:ext>
                  </a:extLst>
                </a:gridCol>
                <a:gridCol w="1674710">
                  <a:extLst>
                    <a:ext uri="{9D8B030D-6E8A-4147-A177-3AD203B41FA5}">
                      <a16:colId xmlns:a16="http://schemas.microsoft.com/office/drawing/2014/main" val="3478603960"/>
                    </a:ext>
                  </a:extLst>
                </a:gridCol>
              </a:tblGrid>
              <a:tr h="4215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soldier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variety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awkward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determined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equipped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opportunity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4398036"/>
                  </a:ext>
                </a:extLst>
              </a:tr>
              <a:tr h="4019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lightning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twelfth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equip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equipment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immediately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system</a:t>
                      </a:r>
                      <a:endParaRPr kumimoji="0" lang="en-GB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3635189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68E092BD-02C2-4CCA-A909-9D19CBE1B1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0191388"/>
              </p:ext>
            </p:extLst>
          </p:nvPr>
        </p:nvGraphicFramePr>
        <p:xfrm>
          <a:off x="257623" y="4260284"/>
          <a:ext cx="10470250" cy="9782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4050">
                  <a:extLst>
                    <a:ext uri="{9D8B030D-6E8A-4147-A177-3AD203B41FA5}">
                      <a16:colId xmlns:a16="http://schemas.microsoft.com/office/drawing/2014/main" val="1551691921"/>
                    </a:ext>
                  </a:extLst>
                </a:gridCol>
                <a:gridCol w="2094050">
                  <a:extLst>
                    <a:ext uri="{9D8B030D-6E8A-4147-A177-3AD203B41FA5}">
                      <a16:colId xmlns:a16="http://schemas.microsoft.com/office/drawing/2014/main" val="792440428"/>
                    </a:ext>
                  </a:extLst>
                </a:gridCol>
                <a:gridCol w="2094050">
                  <a:extLst>
                    <a:ext uri="{9D8B030D-6E8A-4147-A177-3AD203B41FA5}">
                      <a16:colId xmlns:a16="http://schemas.microsoft.com/office/drawing/2014/main" val="562204412"/>
                    </a:ext>
                  </a:extLst>
                </a:gridCol>
                <a:gridCol w="2215366">
                  <a:extLst>
                    <a:ext uri="{9D8B030D-6E8A-4147-A177-3AD203B41FA5}">
                      <a16:colId xmlns:a16="http://schemas.microsoft.com/office/drawing/2014/main" val="2100881121"/>
                    </a:ext>
                  </a:extLst>
                </a:gridCol>
                <a:gridCol w="1972734">
                  <a:extLst>
                    <a:ext uri="{9D8B030D-6E8A-4147-A177-3AD203B41FA5}">
                      <a16:colId xmlns:a16="http://schemas.microsoft.com/office/drawing/2014/main" val="3478603960"/>
                    </a:ext>
                  </a:extLst>
                </a:gridCol>
              </a:tblGrid>
              <a:tr h="3933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twelfth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equip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equipment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system</a:t>
                      </a:r>
                      <a:endParaRPr kumimoji="0" lang="en-GB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forty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4398036"/>
                  </a:ext>
                </a:extLst>
              </a:tr>
              <a:tr h="5210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bargain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physical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rhythm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symbol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stomach</a:t>
                      </a:r>
                      <a:endParaRPr lang="en-GB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36351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68392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</TotalTime>
  <Words>93</Words>
  <Application>Microsoft Office PowerPoint</Application>
  <PresentationFormat>Widescreen</PresentationFormat>
  <Paragraphs>51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SassoonPrimaryInfant</vt:lpstr>
      <vt:lpstr>Office Theme</vt:lpstr>
      <vt:lpstr>PowerPoint Presentation</vt:lpstr>
      <vt:lpstr>PowerPoint Presentation</vt:lpstr>
    </vt:vector>
  </TitlesOfParts>
  <Company>Harlyn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Heidi Mikhail</dc:creator>
  <cp:lastModifiedBy>LBrown@HARLYNSCHOOL.LOCAL</cp:lastModifiedBy>
  <cp:revision>80</cp:revision>
  <cp:lastPrinted>2023-11-23T11:45:39Z</cp:lastPrinted>
  <dcterms:created xsi:type="dcterms:W3CDTF">2016-09-21T13:51:02Z</dcterms:created>
  <dcterms:modified xsi:type="dcterms:W3CDTF">2026-04-13T12:22:12Z</dcterms:modified>
</cp:coreProperties>
</file>